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8" r:id="rId6"/>
    <p:sldId id="25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60" r:id="rId29"/>
    <p:sldId id="261" r:id="rId30"/>
    <p:sldId id="262" r:id="rId31"/>
    <p:sldId id="263" r:id="rId32"/>
    <p:sldId id="265" r:id="rId33"/>
    <p:sldId id="266" r:id="rId34"/>
    <p:sldId id="268" r:id="rId35"/>
    <p:sldId id="267" r:id="rId36"/>
    <p:sldId id="269"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8" d="100"/>
          <a:sy n="88" d="100"/>
        </p:scale>
        <p:origin x="23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838200" y="2011680"/>
            <a:ext cx="10515600" cy="4160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C04E684-10F4-4CC3-A0B9-F03AA7BE3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p:cNvSpPr>
            <a:spLocks noGrp="1"/>
          </p:cNvSpPr>
          <p:nvPr>
            <p:ph sz="half" idx="1"/>
          </p:nvPr>
        </p:nvSpPr>
        <p:spPr>
          <a:xfrm>
            <a:off x="838200" y="2011680"/>
            <a:ext cx="4937760" cy="4160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9088" y="2011680"/>
            <a:ext cx="4937760" cy="4160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3127248"/>
            <a:ext cx="4937760" cy="30632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9088" y="3127248"/>
            <a:ext cx="4937760" cy="30632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p:cNvSpPr>
            <a:spLocks noGrp="1"/>
          </p:cNvSpPr>
          <p:nvPr>
            <p:ph type="dt" sz="half" idx="10"/>
          </p:nvPr>
        </p:nvSpPr>
        <p:spPr/>
        <p:txBody>
          <a:bodyPr/>
          <a:lstStyle/>
          <a:p>
            <a:fld id="{3C04E684-10F4-4CC3-A0B9-F03AA7BE37C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
        <p:nvSpPr>
          <p:cNvPr id="8" name="Rectangle 7"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C04E684-10F4-4CC3-A0B9-F03AA7BE37CF}" type="datetimeFigureOut">
              <a:rPr lang="en-US" smtClean="0"/>
            </a:fld>
            <a:endParaRPr lang="en-US"/>
          </a:p>
        </p:txBody>
      </p:sp>
      <p:sp>
        <p:nvSpPr>
          <p:cNvPr id="6" name="Footer Placeholder 5"/>
          <p:cNvSpPr>
            <a:spLocks noGrp="1"/>
          </p:cNvSpPr>
          <p:nvPr>
            <p:ph type="ftr" sz="quarter" idx="11"/>
          </p:nvPr>
        </p:nvSpPr>
        <p:spPr/>
        <p:txBody>
          <a:bodyPr/>
          <a:lstStyle>
            <a:lvl1pPr algn="l">
              <a:defRPr/>
            </a:lvl1p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C04E684-10F4-4CC3-A0B9-F03AA7BE37C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C04E684-10F4-4CC3-A0B9-F03AA7BE3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C04E684-10F4-4CC3-A0B9-F03AA7BE37C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
        <p:nvSpPr>
          <p:cNvPr id="7" name="Rectangle 6" descr="Tag=AccentColor&#10;Flavor=Light&#10;Target=FillAndLine"/>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929384"/>
            <a:ext cx="5181600" cy="42519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929384"/>
            <a:ext cx="5181600" cy="42519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9" name="Rectangle 8"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926080"/>
            <a:ext cx="5157787" cy="326440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926080"/>
            <a:ext cx="5183188" cy="326440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fld>
            <a:endParaRPr lang="en-US"/>
          </a:p>
        </p:txBody>
      </p:sp>
      <p:sp>
        <p:nvSpPr>
          <p:cNvPr id="11" name="Rectangle 10"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fld>
            <a:endParaRPr lang="en-US"/>
          </a:p>
        </p:txBody>
      </p:sp>
      <p:sp>
        <p:nvSpPr>
          <p:cNvPr id="6" name="Rectangle 6" descr="Tag=AccentColor&#10;Flavor=Light&#10;Target=FillAndLine"/>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8" name="Rectangle 6" descr="Tag=AccentColor&#10;Flavor=Light&#10;Target=FillAndLine"/>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8" name="Rectangle 6" descr="Tag=AccentColor&#10;Flavor=Light&#10;Target=FillAndLine"/>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3"/>
          <p:cNvPicPr>
            <a:picLocks noChangeAspect="1"/>
          </p:cNvPicPr>
          <p:nvPr/>
        </p:nvPicPr>
        <p:blipFill rotWithShape="1">
          <a:blip r:embed="rId1">
            <a:alphaModFix amt="50000"/>
          </a:blip>
          <a:srcRect r="3136" b="1"/>
          <a:stretch>
            <a:fillRect/>
          </a:stretch>
        </p:blipFill>
        <p:spPr>
          <a:xfrm>
            <a:off x="20" y="10"/>
            <a:ext cx="1219198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pPr algn="ctr">
              <a:lnSpc>
                <a:spcPct val="90000"/>
              </a:lnSpc>
            </a:pPr>
            <a:r>
              <a:rPr lang="en-US" sz="6000">
                <a:latin typeface="Corbel" panose="020B0503020204020204"/>
                <a:ea typeface="Calibri Light" panose="020F0302020204030204"/>
                <a:cs typeface="Calibri Light" panose="020F0302020204030204"/>
              </a:rPr>
              <a:t>INTERNET PROGRAMMING AND MOBILE PROGRAMMING</a:t>
            </a:r>
            <a:endParaRPr lang="en-US" sz="6000"/>
          </a:p>
        </p:txBody>
      </p:sp>
      <p:sp>
        <p:nvSpPr>
          <p:cNvPr id="71" name="Rectangle 6"/>
          <p:cNvSpPr>
            <a:spLocks noGrp="1" noRot="1" noChangeAspect="1" noMove="1" noResize="1" noEditPoints="1" noAdjustHandles="1" noChangeArrowheads="1" noChangeShapeType="1" noTextEdit="1"/>
          </p:cNvSpPr>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
          <p:cNvSpPr>
            <a:spLocks noGrp="1" noRot="1" noChangeAspect="1" noMove="1" noResize="1" noEditPoints="1" noAdjustHandles="1" noChangeArrowheads="1" noChangeShapeType="1" noTextEdit="1"/>
          </p:cNvSpPr>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p:txBody>
          <a:bodyPr>
            <a:normAutofit/>
          </a:bodyPr>
          <a:lstStyle/>
          <a:p>
            <a:pPr marL="82550" indent="0">
              <a:lnSpc>
                <a:spcPct val="150000"/>
              </a:lnSpc>
              <a:buNone/>
            </a:pPr>
            <a:r>
              <a:rPr lang="en-US" sz="2400" dirty="0"/>
              <a:t>Below we can see that there is a first part concerning the preview where the customer can view a product and products similar to it, also he is able to view details about the product like Vendor, prices and quantity, location and product name.</a:t>
            </a:r>
            <a:endParaRPr lang="en-US" sz="2400" dirty="0"/>
          </a:p>
          <a:p>
            <a:pPr>
              <a:lnSpc>
                <a:spcPct val="150000"/>
              </a:lnSpc>
            </a:pP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949570" y="1971945"/>
            <a:ext cx="5002747" cy="4252912"/>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p:txBody>
          <a:bodyPr/>
          <a:lstStyle/>
          <a:p>
            <a:pPr lvl="0"/>
            <a:r>
              <a:rPr lang="en-US" dirty="0"/>
              <a:t>UI/UX Design for Vendor:</a:t>
            </a:r>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50234" y="1928813"/>
            <a:ext cx="5301301" cy="4252912"/>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 </a:t>
            </a:r>
            <a:endParaRPr lang="en-US" dirty="0"/>
          </a:p>
        </p:txBody>
      </p:sp>
      <p:sp>
        <p:nvSpPr>
          <p:cNvPr id="5" name="Espace réservé du contenu 2"/>
          <p:cNvSpPr>
            <a:spLocks noGrp="1"/>
          </p:cNvSpPr>
          <p:nvPr>
            <p:ph idx="1"/>
          </p:nvPr>
        </p:nvSpPr>
        <p:spPr/>
        <p:txBody>
          <a:bodyPr/>
          <a:lstStyle/>
          <a:p>
            <a:pPr>
              <a:lnSpc>
                <a:spcPct val="150000"/>
              </a:lnSpc>
            </a:pPr>
            <a:r>
              <a:rPr lang="en-US" sz="2400" dirty="0"/>
              <a:t>The Vendor can Sign-up or Login. In case the Vendor has forgotten his or her password there is a Two way authentication so as to check </a:t>
            </a:r>
            <a:r>
              <a:rPr lang="en-US" sz="2400" dirty="0" smtClean="0"/>
              <a:t>if </a:t>
            </a:r>
            <a:r>
              <a:rPr lang="en-US" sz="2400" dirty="0"/>
              <a:t>the Vendor exists in the System, and it’s design is as </a:t>
            </a:r>
            <a:r>
              <a:rPr lang="en-US" sz="2400" dirty="0" smtClean="0"/>
              <a:t>follows,</a:t>
            </a:r>
            <a:endParaRPr lang="en-US" sz="2400"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295291" y="1928813"/>
            <a:ext cx="3848962" cy="4252912"/>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Design</a:t>
            </a:r>
            <a:endParaRPr lang="en-US" dirty="0"/>
          </a:p>
        </p:txBody>
      </p:sp>
      <p:sp>
        <p:nvSpPr>
          <p:cNvPr id="4" name="Espace réservé du contenu 2"/>
          <p:cNvSpPr>
            <a:spLocks noGrp="1"/>
          </p:cNvSpPr>
          <p:nvPr>
            <p:ph idx="1"/>
          </p:nvPr>
        </p:nvSpPr>
        <p:spPr/>
        <p:txBody>
          <a:bodyPr>
            <a:normAutofit fontScale="85000" lnSpcReduction="10000"/>
          </a:bodyPr>
          <a:lstStyle/>
          <a:p>
            <a:pPr>
              <a:lnSpc>
                <a:spcPct val="150000"/>
              </a:lnSpc>
            </a:pPr>
            <a:r>
              <a:rPr lang="en-US" sz="2600" dirty="0" smtClean="0"/>
              <a:t>The following </a:t>
            </a:r>
            <a:r>
              <a:rPr lang="en-US" sz="2600" dirty="0"/>
              <a:t>Screen is the setting Screen which has several functionalities such as Account; for a Vendor to view his or her account. </a:t>
            </a:r>
            <a:endParaRPr lang="en-US" sz="2600" dirty="0"/>
          </a:p>
          <a:p>
            <a:pPr>
              <a:lnSpc>
                <a:spcPct val="150000"/>
              </a:lnSpc>
            </a:pPr>
            <a:r>
              <a:rPr lang="en-US" sz="2600" dirty="0"/>
              <a:t>Confidentiality,</a:t>
            </a:r>
            <a:endParaRPr lang="en-US" sz="2600" dirty="0"/>
          </a:p>
          <a:p>
            <a:pPr>
              <a:lnSpc>
                <a:spcPct val="150000"/>
              </a:lnSpc>
            </a:pPr>
            <a:r>
              <a:rPr lang="en-US" sz="2600" dirty="0"/>
              <a:t>Notification,</a:t>
            </a:r>
            <a:endParaRPr lang="en-US" sz="2600" dirty="0"/>
          </a:p>
          <a:p>
            <a:pPr>
              <a:lnSpc>
                <a:spcPct val="150000"/>
              </a:lnSpc>
            </a:pPr>
            <a:r>
              <a:rPr lang="en-US" sz="2600" dirty="0"/>
              <a:t>App Language,</a:t>
            </a:r>
            <a:endParaRPr lang="en-US" sz="2600" dirty="0"/>
          </a:p>
          <a:p>
            <a:pPr>
              <a:lnSpc>
                <a:spcPct val="150000"/>
              </a:lnSpc>
            </a:pPr>
            <a:r>
              <a:rPr lang="en-US" sz="2600" dirty="0"/>
              <a:t>Help; so as to get help from the system or the individual behind the System,</a:t>
            </a:r>
            <a:endParaRPr lang="en-US" sz="2600" dirty="0"/>
          </a:p>
          <a:p>
            <a:pPr>
              <a:lnSpc>
                <a:spcPct val="150000"/>
              </a:lnSpc>
            </a:pPr>
            <a:r>
              <a:rPr lang="en-US" sz="2600" dirty="0"/>
              <a:t>Invite a contact</a:t>
            </a:r>
            <a:endParaRPr lang="en-US" sz="26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588589" y="1928813"/>
            <a:ext cx="3515790" cy="4252912"/>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Visual Design</a:t>
            </a:r>
            <a:endParaRPr lang="en-US" dirty="0"/>
          </a:p>
        </p:txBody>
      </p:sp>
      <p:pic>
        <p:nvPicPr>
          <p:cNvPr id="5"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286000" y="1963318"/>
            <a:ext cx="3291788" cy="4252912"/>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Visual Design</a:t>
            </a:r>
            <a:endParaRPr lang="en-US" dirty="0"/>
          </a:p>
        </p:txBody>
      </p:sp>
      <p:pic>
        <p:nvPicPr>
          <p:cNvPr id="5"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777707" y="2006451"/>
            <a:ext cx="3529402" cy="4252912"/>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3"/>
          <p:cNvPicPr>
            <a:picLocks noChangeAspect="1"/>
          </p:cNvPicPr>
          <p:nvPr/>
        </p:nvPicPr>
        <p:blipFill rotWithShape="1">
          <a:blip r:embed="rId1">
            <a:alphaModFix amt="50000"/>
          </a:blip>
          <a:srcRect r="3136" b="1"/>
          <a:stretch>
            <a:fillRect/>
          </a:stretch>
        </p:blipFill>
        <p:spPr>
          <a:xfrm>
            <a:off x="20" y="10"/>
            <a:ext cx="1219198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pPr algn="ctr">
              <a:lnSpc>
                <a:spcPct val="90000"/>
              </a:lnSpc>
            </a:pPr>
            <a:r>
              <a:rPr lang="en-US" sz="7600" b="1" dirty="0">
                <a:latin typeface="Corbel" panose="020B0503020204020204"/>
                <a:ea typeface="Calibri Light" panose="020F0302020204030204"/>
                <a:cs typeface="Calibri Light" panose="020F0302020204030204"/>
              </a:rPr>
              <a:t>Market Management System</a:t>
            </a:r>
            <a:endParaRPr lang="en-US" sz="7600" dirty="0"/>
          </a:p>
        </p:txBody>
      </p:sp>
      <p:sp>
        <p:nvSpPr>
          <p:cNvPr id="80" name="Rectangle 6"/>
          <p:cNvSpPr>
            <a:spLocks noGrp="1" noRot="1" noChangeAspect="1" noMove="1" noResize="1" noEditPoints="1" noAdjustHandles="1" noChangeArrowheads="1" noChangeShapeType="1" noTextEdit="1"/>
          </p:cNvSpPr>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txBox="1">
            <a:spLocks noGrp="1"/>
          </p:cNvSpPr>
          <p:nvPr>
            <p:ph idx="1"/>
          </p:nvPr>
        </p:nvSpPr>
        <p:spPr>
          <a:prstGeom prst="rect">
            <a:avLst/>
          </a:prstGeom>
        </p:spPr>
        <p:txBody>
          <a:bodyPr>
            <a:normAutofit/>
          </a:bodyPr>
          <a:lstStyle>
            <a:lvl1pPr marL="365760" indent="-283210"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sz="2400" dirty="0" smtClean="0"/>
              <a:t>The </a:t>
            </a:r>
            <a:r>
              <a:rPr lang="en-US" sz="2400" dirty="0" smtClean="0"/>
              <a:t>Vendor is able to Add a product, select the category for his or her product and set a price for the product</a:t>
            </a:r>
            <a:endParaRPr lang="en-US" sz="2400" dirty="0" smtClean="0"/>
          </a:p>
          <a:p>
            <a:pPr>
              <a:lnSpc>
                <a:spcPct val="150000"/>
              </a:lnSpc>
            </a:pP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925020" y="1928813"/>
            <a:ext cx="3291738" cy="4252912"/>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p:txBody>
          <a:bodyPr/>
          <a:lstStyle/>
          <a:p>
            <a:pPr>
              <a:lnSpc>
                <a:spcPct val="150000"/>
              </a:lnSpc>
            </a:pPr>
            <a:r>
              <a:rPr lang="en-US" sz="2400" dirty="0"/>
              <a:t>The Vendor is also able of Modifying and Deleting a Product, and the System Displays Notifications as we can see below</a:t>
            </a:r>
            <a:endParaRPr lang="en-US" sz="2400"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130726" y="2475782"/>
            <a:ext cx="6655672" cy="3492416"/>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p:txBody>
          <a:bodyPr/>
          <a:lstStyle/>
          <a:p>
            <a:r>
              <a:rPr lang="en-US" dirty="0"/>
              <a:t>Interaction Design</a:t>
            </a:r>
            <a:endParaRPr lang="en-US" dirty="0"/>
          </a:p>
        </p:txBody>
      </p:sp>
      <p:sp>
        <p:nvSpPr>
          <p:cNvPr id="6" name="Espace réservé du contenu 2"/>
          <p:cNvSpPr>
            <a:spLocks noGrp="1"/>
          </p:cNvSpPr>
          <p:nvPr>
            <p:ph idx="1"/>
          </p:nvPr>
        </p:nvSpPr>
        <p:spPr/>
        <p:txBody>
          <a:bodyPr>
            <a:normAutofit/>
          </a:bodyPr>
          <a:lstStyle/>
          <a:p>
            <a:pPr>
              <a:lnSpc>
                <a:spcPct val="150000"/>
              </a:lnSpc>
            </a:pPr>
            <a:r>
              <a:rPr lang="en-US" sz="2400" dirty="0"/>
              <a:t>Interaction design played a vital role in creating a seamless and intuitive user experience within the Market Management System. User flows, task scenarios, and user journeys were meticulously crafted to guide market managers through their tasks efficiently. Interactive elements, such as buttons, forms, and data input methods, were designed to provide instant feedback, reducing errors and enhancing user confidence.</a:t>
            </a:r>
            <a:endParaRPr lang="en-US" sz="2400" dirty="0"/>
          </a:p>
          <a:p>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Usability, Testing and Evaluation</a:t>
            </a:r>
            <a:endParaRPr lang="en-US" dirty="0"/>
          </a:p>
        </p:txBody>
      </p:sp>
      <p:sp>
        <p:nvSpPr>
          <p:cNvPr id="5" name="Espace réservé du contenu 2"/>
          <p:cNvSpPr>
            <a:spLocks noGrp="1"/>
          </p:cNvSpPr>
          <p:nvPr>
            <p:ph idx="1"/>
          </p:nvPr>
        </p:nvSpPr>
        <p:spPr/>
        <p:txBody>
          <a:bodyPr>
            <a:normAutofit/>
          </a:bodyPr>
          <a:lstStyle/>
          <a:p>
            <a:pPr>
              <a:lnSpc>
                <a:spcPct val="150000"/>
              </a:lnSpc>
            </a:pPr>
            <a:r>
              <a:rPr lang="en-US" sz="2400" dirty="0"/>
              <a:t>Usability testing sessions were conducted to evaluate the effectiveness and efficiency of the UI/UX design. Real market managers were given specific tasks to complete within the system, and their interactions were observed and analyzed. User feedback and quantitative data were collected to identify pain points and areas for improvement. The iterative testing and evaluation process ensured that design decisions were based on user needs and preferences.</a:t>
            </a:r>
            <a:endParaRPr lang="en-US" sz="2400"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p:cNvPicPr>
            <a:picLocks noChangeAspect="1"/>
          </p:cNvPicPr>
          <p:nvPr/>
        </p:nvPicPr>
        <p:blipFill rotWithShape="1">
          <a:blip r:embed="rId1">
            <a:alphaModFix amt="50000"/>
          </a:blip>
          <a:srcRect t="7685" r="-1" b="8024"/>
          <a:stretch>
            <a:fillRect/>
          </a:stretch>
        </p:blipFill>
        <p:spPr>
          <a:xfrm>
            <a:off x="20" y="10"/>
            <a:ext cx="12191980" cy="6857990"/>
          </a:xfrm>
          <a:prstGeom prst="rect">
            <a:avLst/>
          </a:prstGeom>
        </p:spPr>
      </p:pic>
      <p:sp>
        <p:nvSpPr>
          <p:cNvPr id="2" name="Title 1"/>
          <p:cNvSpPr>
            <a:spLocks noGrp="1"/>
          </p:cNvSpPr>
          <p:nvPr>
            <p:ph type="ctrTitle"/>
          </p:nvPr>
        </p:nvSpPr>
        <p:spPr>
          <a:xfrm>
            <a:off x="1524000" y="1122363"/>
            <a:ext cx="9144000" cy="3063240"/>
          </a:xfrm>
        </p:spPr>
        <p:txBody>
          <a:bodyPr vert="horz" lIns="91440" tIns="45720" rIns="91440" bIns="45720" rtlCol="0">
            <a:normAutofit fontScale="90000"/>
          </a:bodyPr>
          <a:lstStyle/>
          <a:p>
            <a:pPr algn="ctr"/>
            <a:r>
              <a:rPr lang="en-US" sz="10800"/>
              <a:t>Implementation</a:t>
            </a:r>
            <a:endParaRPr lang="en-US" sz="10800"/>
          </a:p>
        </p:txBody>
      </p:sp>
      <p:sp>
        <p:nvSpPr>
          <p:cNvPr id="12" name="Rectangle 6"/>
          <p:cNvSpPr>
            <a:spLocks noGrp="1" noRot="1" noChangeAspect="1" noMove="1" noResize="1" noEditPoints="1" noAdjustHandles="1" noChangeArrowheads="1" noChangeShapeType="1" noTextEdit="1"/>
          </p:cNvSpPr>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implementation</a:t>
            </a:r>
            <a:endParaRPr lang="en-US" sz="6000"/>
          </a:p>
        </p:txBody>
      </p:sp>
      <p:sp>
        <p:nvSpPr>
          <p:cNvPr id="3" name="Content Placeholder 2"/>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Vendor side</a:t>
            </a:r>
            <a:endParaRPr lang="en-US" sz="2400"/>
          </a:p>
        </p:txBody>
      </p:sp>
      <p:sp>
        <p:nvSpPr>
          <p:cNvPr id="16" name="Rectangle 6"/>
          <p:cNvSpPr>
            <a:spLocks noGrp="1" noRot="1" noChangeAspect="1" noMove="1" noResize="1" noEditPoints="1" noAdjustHandles="1" noChangeArrowheads="1" noChangeShapeType="1" noTextEdit="1"/>
          </p:cNvSpPr>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DA7499"/>
          </a:solidFill>
          <a:ln w="38100" cap="rnd">
            <a:solidFill>
              <a:srgbClr val="DA74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a:blip r:embed="rId1"/>
          <a:stretch>
            <a:fillRect/>
          </a:stretch>
        </p:blipFill>
        <p:spPr>
          <a:xfrm>
            <a:off x="1253077" y="2619784"/>
            <a:ext cx="1837245" cy="4082768"/>
          </a:xfrm>
          <a:prstGeom prst="rect">
            <a:avLst/>
          </a:prstGeom>
        </p:spPr>
      </p:pic>
      <p:pic>
        <p:nvPicPr>
          <p:cNvPr id="6" name="Picture 6" descr="Graphical user interface&#10;&#10;Description automatically generated"/>
          <p:cNvPicPr>
            <a:picLocks noChangeAspect="1"/>
          </p:cNvPicPr>
          <p:nvPr/>
        </p:nvPicPr>
        <p:blipFill>
          <a:blip r:embed="rId2"/>
          <a:stretch>
            <a:fillRect/>
          </a:stretch>
        </p:blipFill>
        <p:spPr>
          <a:xfrm>
            <a:off x="5177377" y="2619784"/>
            <a:ext cx="1837245" cy="4082768"/>
          </a:xfrm>
          <a:prstGeom prst="rect">
            <a:avLst/>
          </a:prstGeom>
        </p:spPr>
      </p:pic>
      <p:pic>
        <p:nvPicPr>
          <p:cNvPr id="5" name="Picture 5" descr="A picture containing text, outdoor&#10;&#10;Description automatically generated"/>
          <p:cNvPicPr>
            <a:picLocks noChangeAspect="1"/>
          </p:cNvPicPr>
          <p:nvPr/>
        </p:nvPicPr>
        <p:blipFill>
          <a:blip r:embed="rId3"/>
          <a:stretch>
            <a:fillRect/>
          </a:stretch>
        </p:blipFill>
        <p:spPr>
          <a:xfrm>
            <a:off x="9101677" y="2619784"/>
            <a:ext cx="1837245" cy="40827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mplementation</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Vendor </a:t>
            </a:r>
            <a:r>
              <a:rPr lang="en-US" dirty="0" smtClean="0"/>
              <a:t>side</a:t>
            </a:r>
            <a:endParaRPr lang="en-US" dirty="0" smtClean="0"/>
          </a:p>
          <a:p>
            <a:pPr marL="0" indent="0">
              <a:buNone/>
            </a:pPr>
            <a:r>
              <a:rPr lang="en-US" dirty="0" smtClean="0"/>
              <a:t>Contains the Login, Sign-Up, Forget password page which make use of forms to better control the text input that are being sent to us. Also to better control the validity of the inputs that are sent to us; we make use of REGEX.</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Vendor side</a:t>
            </a:r>
            <a:endParaRPr lang="en-US" dirty="0"/>
          </a:p>
        </p:txBody>
      </p:sp>
      <p:pic>
        <p:nvPicPr>
          <p:cNvPr id="4" name="Picture 4" descr="Application&#10;&#10;Description automatically generated"/>
          <p:cNvPicPr>
            <a:picLocks noChangeAspect="1"/>
          </p:cNvPicPr>
          <p:nvPr/>
        </p:nvPicPr>
        <p:blipFill>
          <a:blip r:embed="rId1"/>
          <a:stretch>
            <a:fillRect/>
          </a:stretch>
        </p:blipFill>
        <p:spPr>
          <a:xfrm>
            <a:off x="2021529" y="2737449"/>
            <a:ext cx="1851660" cy="4114800"/>
          </a:xfrm>
          <a:prstGeom prst="rect">
            <a:avLst/>
          </a:prstGeom>
        </p:spPr>
      </p:pic>
      <p:pic>
        <p:nvPicPr>
          <p:cNvPr id="5" name="Picture 5"/>
          <p:cNvPicPr>
            <a:picLocks noChangeAspect="1"/>
          </p:cNvPicPr>
          <p:nvPr/>
        </p:nvPicPr>
        <p:blipFill>
          <a:blip r:embed="rId2"/>
          <a:stretch>
            <a:fillRect/>
          </a:stretch>
        </p:blipFill>
        <p:spPr>
          <a:xfrm>
            <a:off x="6392246" y="2737450"/>
            <a:ext cx="1851660" cy="4114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8483" y="-51931"/>
            <a:ext cx="7080389" cy="1094347"/>
          </a:xfrm>
        </p:spPr>
        <p:txBody>
          <a:bodyPr anchor="b">
            <a:normAutofit fontScale="90000"/>
          </a:bodyPr>
          <a:lstStyle/>
          <a:p>
            <a:r>
              <a:rPr lang="en-US" sz="7200" dirty="0"/>
              <a:t>Table of contents</a:t>
            </a:r>
            <a:endParaRPr lang="en-US" sz="7200" dirty="0"/>
          </a:p>
        </p:txBody>
      </p:sp>
      <p:sp>
        <p:nvSpPr>
          <p:cNvPr id="3" name="Content Placeholder 2"/>
          <p:cNvSpPr>
            <a:spLocks noGrp="1"/>
          </p:cNvSpPr>
          <p:nvPr>
            <p:ph idx="1"/>
          </p:nvPr>
        </p:nvSpPr>
        <p:spPr>
          <a:xfrm>
            <a:off x="4914793" y="1042415"/>
            <a:ext cx="6204656" cy="5211735"/>
          </a:xfrm>
        </p:spPr>
        <p:txBody>
          <a:bodyPr vert="horz" lIns="91440" tIns="45720" rIns="91440" bIns="45720" rtlCol="0" anchor="t">
            <a:noAutofit/>
          </a:bodyPr>
          <a:lstStyle/>
          <a:p>
            <a:pPr>
              <a:lnSpc>
                <a:spcPct val="100000"/>
              </a:lnSpc>
            </a:pPr>
            <a:r>
              <a:rPr lang="en-US" b="1" dirty="0"/>
              <a:t>Introduction</a:t>
            </a:r>
            <a:endParaRPr lang="en-US" b="1" dirty="0"/>
          </a:p>
          <a:p>
            <a:pPr>
              <a:lnSpc>
                <a:spcPct val="100000"/>
              </a:lnSpc>
            </a:pPr>
            <a:r>
              <a:rPr lang="en-US" b="1" dirty="0"/>
              <a:t>UI/UX design</a:t>
            </a:r>
            <a:endParaRPr lang="en-US" b="1" dirty="0"/>
          </a:p>
          <a:p>
            <a:pPr>
              <a:lnSpc>
                <a:spcPct val="100000"/>
              </a:lnSpc>
              <a:buFont typeface="Calibri" panose="020F0502020204030204" pitchFamily="34" charset="0"/>
              <a:buChar char="-"/>
            </a:pPr>
            <a:r>
              <a:rPr lang="en-US" b="1" dirty="0"/>
              <a:t>Introduction</a:t>
            </a:r>
            <a:endParaRPr lang="en-US" b="1" dirty="0"/>
          </a:p>
          <a:p>
            <a:pPr>
              <a:lnSpc>
                <a:spcPct val="100000"/>
              </a:lnSpc>
              <a:buFont typeface="Calibri" panose="020F0502020204030204" pitchFamily="34" charset="0"/>
              <a:buChar char="-"/>
            </a:pPr>
            <a:r>
              <a:rPr lang="en-US" b="1" dirty="0"/>
              <a:t>Customer </a:t>
            </a:r>
            <a:r>
              <a:rPr lang="en-US" b="1" dirty="0" smtClean="0"/>
              <a:t>side</a:t>
            </a:r>
            <a:endParaRPr lang="en-US" b="1" dirty="0"/>
          </a:p>
          <a:p>
            <a:pPr>
              <a:lnSpc>
                <a:spcPct val="100000"/>
              </a:lnSpc>
              <a:buFont typeface="Calibri" panose="020F0502020204030204" pitchFamily="34" charset="0"/>
              <a:buChar char="-"/>
            </a:pPr>
            <a:r>
              <a:rPr lang="en-US" b="1" dirty="0"/>
              <a:t>Vendor </a:t>
            </a:r>
            <a:r>
              <a:rPr lang="en-US" b="1" dirty="0" smtClean="0"/>
              <a:t>side</a:t>
            </a:r>
            <a:endParaRPr lang="en-US" b="1" dirty="0" smtClean="0"/>
          </a:p>
          <a:p>
            <a:pPr>
              <a:lnSpc>
                <a:spcPct val="100000"/>
              </a:lnSpc>
              <a:buFont typeface="Calibri" panose="020F0502020204030204" pitchFamily="34" charset="0"/>
              <a:buChar char="-"/>
            </a:pPr>
            <a:r>
              <a:rPr lang="en-US" b="1" dirty="0"/>
              <a:t>Interaction Design</a:t>
            </a:r>
            <a:endParaRPr lang="en-US" b="1" dirty="0" smtClean="0"/>
          </a:p>
          <a:p>
            <a:pPr>
              <a:lnSpc>
                <a:spcPct val="100000"/>
              </a:lnSpc>
              <a:buFont typeface="Calibri" panose="020F0502020204030204" pitchFamily="34" charset="0"/>
              <a:buChar char="-"/>
            </a:pPr>
            <a:r>
              <a:rPr lang="en-US" b="1" dirty="0"/>
              <a:t>Usability, Testing and Evaluation</a:t>
            </a:r>
            <a:endParaRPr lang="en-US" b="1" dirty="0"/>
          </a:p>
          <a:p>
            <a:pPr>
              <a:lnSpc>
                <a:spcPct val="100000"/>
              </a:lnSpc>
            </a:pPr>
            <a:r>
              <a:rPr lang="en-US" b="1" dirty="0" smtClean="0"/>
              <a:t>Implementation </a:t>
            </a:r>
            <a:r>
              <a:rPr lang="en-US" b="1" dirty="0"/>
              <a:t>of the </a:t>
            </a:r>
            <a:r>
              <a:rPr lang="en-US" b="1" dirty="0" smtClean="0"/>
              <a:t>design</a:t>
            </a:r>
            <a:endParaRPr lang="en-US" b="1" dirty="0" smtClean="0"/>
          </a:p>
          <a:p>
            <a:pPr>
              <a:lnSpc>
                <a:spcPct val="100000"/>
              </a:lnSpc>
              <a:buFont typeface="Calibri,Sans-Serif"/>
              <a:buChar char="-"/>
            </a:pPr>
            <a:r>
              <a:rPr lang="en-US" b="1" dirty="0" smtClean="0"/>
              <a:t>Vendor </a:t>
            </a:r>
            <a:r>
              <a:rPr lang="en-US" b="1" dirty="0"/>
              <a:t>side</a:t>
            </a:r>
            <a:endParaRPr lang="en-US" b="1" dirty="0"/>
          </a:p>
          <a:p>
            <a:pPr>
              <a:lnSpc>
                <a:spcPct val="100000"/>
              </a:lnSpc>
              <a:buFont typeface="Calibri,Sans-Serif"/>
              <a:buChar char="-"/>
            </a:pPr>
            <a:r>
              <a:rPr lang="en-US" b="1" dirty="0"/>
              <a:t>Customer side</a:t>
            </a:r>
            <a:endParaRPr lang="en-US" b="1" dirty="0"/>
          </a:p>
        </p:txBody>
      </p:sp>
      <p:pic>
        <p:nvPicPr>
          <p:cNvPr id="17" name="Picture 4" descr="Woman peeking out a window"/>
          <p:cNvPicPr>
            <a:picLocks noChangeAspect="1"/>
          </p:cNvPicPr>
          <p:nvPr/>
        </p:nvPicPr>
        <p:blipFill rotWithShape="1">
          <a:blip r:embed="rId1"/>
          <a:srcRect l="38135" r="16601" b="-3"/>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implementation</a:t>
            </a:r>
            <a:endParaRPr lang="en-US" sz="6000"/>
          </a:p>
        </p:txBody>
      </p:sp>
      <p:sp>
        <p:nvSpPr>
          <p:cNvPr id="3" name="Content Placeholder 2"/>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Vendor side</a:t>
            </a:r>
            <a:endParaRPr lang="en-US" sz="2400"/>
          </a:p>
        </p:txBody>
      </p:sp>
      <p:sp>
        <p:nvSpPr>
          <p:cNvPr id="24" name="Rectangle 6"/>
          <p:cNvSpPr>
            <a:spLocks noGrp="1" noRot="1" noChangeAspect="1" noMove="1" noResize="1" noEditPoints="1" noAdjustHandles="1" noChangeArrowheads="1" noChangeShapeType="1" noTextEdit="1"/>
          </p:cNvSpPr>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74E9FF"/>
          </a:solidFill>
          <a:ln w="38100" cap="rnd">
            <a:solidFill>
              <a:srgbClr val="74E9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p:cNvPicPr>
            <a:picLocks noChangeAspect="1"/>
          </p:cNvPicPr>
          <p:nvPr/>
        </p:nvPicPr>
        <p:blipFill>
          <a:blip r:embed="rId1"/>
          <a:stretch>
            <a:fillRect/>
          </a:stretch>
        </p:blipFill>
        <p:spPr>
          <a:xfrm>
            <a:off x="1253077" y="2619784"/>
            <a:ext cx="1837245" cy="4082768"/>
          </a:xfrm>
          <a:prstGeom prst="rect">
            <a:avLst/>
          </a:prstGeom>
        </p:spPr>
      </p:pic>
      <p:pic>
        <p:nvPicPr>
          <p:cNvPr id="4" name="Picture 4" descr="Graphical user interface, text, chat or text message&#10;&#10;Description automatically generated"/>
          <p:cNvPicPr>
            <a:picLocks noChangeAspect="1"/>
          </p:cNvPicPr>
          <p:nvPr/>
        </p:nvPicPr>
        <p:blipFill>
          <a:blip r:embed="rId2"/>
          <a:stretch>
            <a:fillRect/>
          </a:stretch>
        </p:blipFill>
        <p:spPr>
          <a:xfrm>
            <a:off x="5177377" y="2619784"/>
            <a:ext cx="1837245" cy="4082768"/>
          </a:xfrm>
          <a:prstGeom prst="rect">
            <a:avLst/>
          </a:prstGeom>
        </p:spPr>
      </p:pic>
      <p:pic>
        <p:nvPicPr>
          <p:cNvPr id="5" name="Picture 5"/>
          <p:cNvPicPr>
            <a:picLocks noChangeAspect="1"/>
          </p:cNvPicPr>
          <p:nvPr/>
        </p:nvPicPr>
        <p:blipFill>
          <a:blip r:embed="rId3"/>
          <a:stretch>
            <a:fillRect/>
          </a:stretch>
        </p:blipFill>
        <p:spPr>
          <a:xfrm>
            <a:off x="9101677" y="2619784"/>
            <a:ext cx="1837245" cy="40827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Vendor </a:t>
            </a:r>
            <a:r>
              <a:rPr lang="en-US" dirty="0" smtClean="0"/>
              <a:t>side</a:t>
            </a:r>
            <a:endParaRPr lang="en-US" dirty="0" smtClean="0"/>
          </a:p>
          <a:p>
            <a:pPr marL="0" indent="0">
              <a:buNone/>
            </a:pPr>
            <a:r>
              <a:rPr lang="en-US" dirty="0" smtClean="0"/>
              <a:t>The Vendor can modify or delete a product by clicking on the modify where a form will be displayed below and by clicking on the delete button the product is being deleted directly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000"/>
              <a:t>implementation</a:t>
            </a:r>
            <a:endParaRPr lang="en-US" sz="6000"/>
          </a:p>
        </p:txBody>
      </p:sp>
      <p:sp>
        <p:nvSpPr>
          <p:cNvPr id="3" name="Content Placeholder 2"/>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dirty="0"/>
              <a:t>vendor</a:t>
            </a:r>
            <a:endParaRPr lang="en-US" sz="2400" dirty="0"/>
          </a:p>
        </p:txBody>
      </p:sp>
      <p:sp>
        <p:nvSpPr>
          <p:cNvPr id="16" name="Rectangle 6"/>
          <p:cNvSpPr>
            <a:spLocks noGrp="1" noRot="1" noChangeAspect="1" noMove="1" noResize="1" noEditPoints="1" noAdjustHandles="1" noChangeArrowheads="1" noChangeShapeType="1" noTextEdit="1"/>
          </p:cNvSpPr>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5BE8FF"/>
          </a:solidFill>
          <a:ln w="38100" cap="rnd">
            <a:solidFill>
              <a:srgbClr val="5BE8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p:cNvPicPr>
            <a:picLocks noChangeAspect="1"/>
          </p:cNvPicPr>
          <p:nvPr/>
        </p:nvPicPr>
        <p:blipFill>
          <a:blip r:embed="rId1"/>
          <a:stretch>
            <a:fillRect/>
          </a:stretch>
        </p:blipFill>
        <p:spPr>
          <a:xfrm>
            <a:off x="1253077" y="2619784"/>
            <a:ext cx="1837245" cy="4082768"/>
          </a:xfrm>
          <a:prstGeom prst="rect">
            <a:avLst/>
          </a:prstGeom>
        </p:spPr>
      </p:pic>
      <p:pic>
        <p:nvPicPr>
          <p:cNvPr id="7" name="Picture 7" descr="Graphical user interface, text, application, chat or text message&#10;&#10;Description automatically generated"/>
          <p:cNvPicPr>
            <a:picLocks noChangeAspect="1"/>
          </p:cNvPicPr>
          <p:nvPr/>
        </p:nvPicPr>
        <p:blipFill>
          <a:blip r:embed="rId2"/>
          <a:stretch>
            <a:fillRect/>
          </a:stretch>
        </p:blipFill>
        <p:spPr>
          <a:xfrm>
            <a:off x="5177377" y="2619784"/>
            <a:ext cx="1837245" cy="4082768"/>
          </a:xfrm>
          <a:prstGeom prst="rect">
            <a:avLst/>
          </a:prstGeom>
        </p:spPr>
      </p:pic>
      <p:pic>
        <p:nvPicPr>
          <p:cNvPr id="6" name="Picture 6" descr="Graphical user interface, text, application, chat or text message&#10;&#10;Description automatically generated"/>
          <p:cNvPicPr>
            <a:picLocks noChangeAspect="1"/>
          </p:cNvPicPr>
          <p:nvPr/>
        </p:nvPicPr>
        <p:blipFill>
          <a:blip r:embed="rId3"/>
          <a:stretch>
            <a:fillRect/>
          </a:stretch>
        </p:blipFill>
        <p:spPr>
          <a:xfrm>
            <a:off x="9101677" y="2619784"/>
            <a:ext cx="1837245" cy="408276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dot with arrows pointing to it"/>
          <p:cNvPicPr>
            <a:picLocks noChangeAspect="1"/>
          </p:cNvPicPr>
          <p:nvPr/>
        </p:nvPicPr>
        <p:blipFill rotWithShape="1">
          <a:blip r:embed="rId1"/>
          <a:srcRect t="6666" r="-2" b="8936"/>
          <a:stretch>
            <a:fillRect/>
          </a:stretch>
        </p:blipFill>
        <p:spPr>
          <a:xfrm>
            <a:off x="-2" y="10"/>
            <a:ext cx="12192002" cy="6857990"/>
          </a:xfrm>
          <a:prstGeom prst="rect">
            <a:avLst/>
          </a:prstGeom>
        </p:spPr>
      </p:pic>
      <p:sp>
        <p:nvSpPr>
          <p:cNvPr id="13" name="Rectangle 12"/>
          <p:cNvSpPr>
            <a:spLocks noGrp="1" noRot="1" noChangeAspect="1" noMove="1" noResize="1" noEditPoints="1" noAdjustHandles="1" noChangeArrowheads="1" noChangeShapeType="1" noTextEdit="1"/>
          </p:cNvSpPr>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a:solidFill>
                  <a:schemeClr val="bg1"/>
                </a:solidFill>
              </a:rPr>
              <a:t>implementation</a:t>
            </a:r>
            <a:endParaRPr lang="en-US" sz="4800">
              <a:solidFill>
                <a:schemeClr val="bg1"/>
              </a:solidFill>
            </a:endParaRPr>
          </a:p>
        </p:txBody>
      </p:sp>
      <p:sp>
        <p:nvSpPr>
          <p:cNvPr id="3" name="Content Placeholder 2"/>
          <p:cNvSpPr>
            <a:spLocks noGrp="1"/>
          </p:cNvSpPr>
          <p:nvPr>
            <p:ph idx="1"/>
          </p:nvPr>
        </p:nvSpPr>
        <p:spPr>
          <a:xfrm>
            <a:off x="7848600" y="3968496"/>
            <a:ext cx="4023360" cy="1208141"/>
          </a:xfrm>
        </p:spPr>
        <p:txBody>
          <a:bodyPr vert="horz" lIns="91440" tIns="45720" rIns="91440" bIns="45720" rtlCol="0">
            <a:normAutofit/>
          </a:bodyPr>
          <a:lstStyle/>
          <a:p>
            <a:pPr marL="0" indent="0">
              <a:buNone/>
            </a:pPr>
            <a:r>
              <a:rPr lang="en-US">
                <a:solidFill>
                  <a:schemeClr val="bg1"/>
                </a:solidFill>
              </a:rPr>
              <a:t>Customer</a:t>
            </a: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implementation</a:t>
            </a:r>
            <a:endParaRPr lang="en-US" sz="6000"/>
          </a:p>
        </p:txBody>
      </p:sp>
      <p:sp>
        <p:nvSpPr>
          <p:cNvPr id="3" name="Content Placeholder 2"/>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Customer side</a:t>
            </a:r>
            <a:endParaRPr lang="en-US" sz="2400"/>
          </a:p>
        </p:txBody>
      </p:sp>
      <p:sp>
        <p:nvSpPr>
          <p:cNvPr id="14" name="Rectangle 6"/>
          <p:cNvSpPr>
            <a:spLocks noGrp="1" noRot="1" noChangeAspect="1" noMove="1" noResize="1" noEditPoints="1" noAdjustHandles="1" noChangeArrowheads="1" noChangeShapeType="1" noTextEdit="1"/>
          </p:cNvSpPr>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DAA95C"/>
          </a:solidFill>
          <a:ln w="38100" cap="rnd">
            <a:solidFill>
              <a:srgbClr val="DAA95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whiteboard&#10;&#10;Description automatically generated"/>
          <p:cNvPicPr>
            <a:picLocks noChangeAspect="1"/>
          </p:cNvPicPr>
          <p:nvPr/>
        </p:nvPicPr>
        <p:blipFill>
          <a:blip r:embed="rId1"/>
          <a:stretch>
            <a:fillRect/>
          </a:stretch>
        </p:blipFill>
        <p:spPr>
          <a:xfrm>
            <a:off x="2250796" y="2642616"/>
            <a:ext cx="1752904" cy="3895344"/>
          </a:xfrm>
          <a:prstGeom prst="rect">
            <a:avLst/>
          </a:prstGeom>
        </p:spPr>
      </p:pic>
      <p:pic>
        <p:nvPicPr>
          <p:cNvPr id="4" name="Picture 4" descr="Graphical user interface&#10;&#10;Description automatically generated"/>
          <p:cNvPicPr>
            <a:picLocks noChangeAspect="1"/>
          </p:cNvPicPr>
          <p:nvPr/>
        </p:nvPicPr>
        <p:blipFill>
          <a:blip r:embed="rId2"/>
          <a:stretch>
            <a:fillRect/>
          </a:stretch>
        </p:blipFill>
        <p:spPr>
          <a:xfrm>
            <a:off x="8185252" y="2642616"/>
            <a:ext cx="1752904" cy="389534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p:nvPr>
            <p:ph idx="1"/>
          </p:nvPr>
        </p:nvSpPr>
        <p:spPr/>
        <p:txBody>
          <a:bodyPr/>
          <a:p>
            <a:pPr marL="0" indent="0" algn="ctr">
              <a:buNone/>
            </a:pPr>
            <a:r>
              <a:rPr lang="en-US" sz="5400"/>
              <a:t>Thank you</a:t>
            </a:r>
            <a:endParaRPr lang="en-US" sz="5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p:cNvSpPr>
            <a:spLocks noGrp="1" noRot="1" noChangeAspect="1" noMove="1" noResize="1" noEditPoints="1" noAdjustHandles="1" noChangeArrowheads="1" noChangeShapeType="1" noTextEdit="1"/>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chnological background"/>
          <p:cNvPicPr>
            <a:picLocks noChangeAspect="1"/>
          </p:cNvPicPr>
          <p:nvPr/>
        </p:nvPicPr>
        <p:blipFill rotWithShape="1">
          <a:blip r:embed="rId1"/>
          <a:srcRect t="4873" r="6" b="10716"/>
          <a:stretch>
            <a:fillRect/>
          </a:stretch>
        </p:blipFill>
        <p:spPr>
          <a:xfrm>
            <a:off x="-244416" y="-1"/>
            <a:ext cx="12188952" cy="6858000"/>
          </a:xfrm>
          <a:prstGeom prst="rect">
            <a:avLst/>
          </a:prstGeom>
        </p:spPr>
      </p:pic>
      <p:sp>
        <p:nvSpPr>
          <p:cNvPr id="13" name="Rectangle 12"/>
          <p:cNvSpPr>
            <a:spLocks noGrp="1" noRot="1" noChangeAspect="1" noMove="1" noResize="1" noEditPoints="1" noAdjustHandles="1" noChangeArrowheads="1" noChangeShapeType="1" noTextEdit="1"/>
          </p:cNvSpPr>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62396" y="3317259"/>
            <a:ext cx="10908792" cy="1069848"/>
          </a:xfrm>
        </p:spPr>
        <p:txBody>
          <a:bodyPr vert="horz" lIns="91440" tIns="45720" rIns="91440" bIns="45720" rtlCol="0" anchor="ctr">
            <a:normAutofit/>
          </a:bodyPr>
          <a:lstStyle/>
          <a:p>
            <a:pPr algn="ctr"/>
            <a:r>
              <a:rPr lang="en-US" sz="6000">
                <a:solidFill>
                  <a:schemeClr val="bg1"/>
                </a:solidFill>
              </a:rPr>
              <a:t>UI/UX design</a:t>
            </a:r>
            <a:endParaRPr lang="en-US" sz="6000">
              <a:solidFill>
                <a:schemeClr val="bg1"/>
              </a:solidFill>
            </a:endParaRPr>
          </a:p>
        </p:txBody>
      </p:sp>
      <p:sp>
        <p:nvSpPr>
          <p:cNvPr id="4" name="TextBox 3"/>
          <p:cNvSpPr txBox="1"/>
          <p:nvPr/>
        </p:nvSpPr>
        <p:spPr>
          <a:xfrm>
            <a:off x="1662396" y="346413"/>
            <a:ext cx="800243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600" dirty="0"/>
              <a:t>INTERNET AND MOBILE PROGRAMMING</a:t>
            </a:r>
            <a:endParaRPr lang="en-US" sz="3600" dirty="0"/>
          </a:p>
          <a:p>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endParaRPr lang="en-US" dirty="0"/>
          </a:p>
        </p:txBody>
      </p:sp>
      <p:sp>
        <p:nvSpPr>
          <p:cNvPr id="4" name="Titre 1"/>
          <p:cNvSpPr>
            <a:spLocks noGrp="1"/>
          </p:cNvSpPr>
          <p:nvPr>
            <p:ph type="title"/>
          </p:nvPr>
        </p:nvSpPr>
        <p:spPr/>
        <p:txBody>
          <a:bodyPr/>
          <a:lstStyle/>
          <a:p>
            <a:r>
              <a:rPr lang="en-US" dirty="0" smtClean="0"/>
              <a:t>Introduction</a:t>
            </a:r>
            <a:endParaRPr lang="en-US" dirty="0"/>
          </a:p>
        </p:txBody>
      </p:sp>
      <p:sp>
        <p:nvSpPr>
          <p:cNvPr id="5" name="Espace réservé du contenu 2"/>
          <p:cNvSpPr txBox="1"/>
          <p:nvPr/>
        </p:nvSpPr>
        <p:spPr>
          <a:xfrm>
            <a:off x="1073298" y="2057400"/>
            <a:ext cx="7498080" cy="48006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smtClean="0"/>
              <a:t>The purpose of this UI/UX Design and Implementation Report is to provide a comprehensive overview of the design and development process for the Market Management System, with a focus on creating an exceptional user experience (UX) through an intuitive and visually appealing user interface (UI). </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p:txBody>
          <a:bodyPr/>
          <a:lstStyle/>
          <a:p>
            <a:pPr lvl="0"/>
            <a:r>
              <a:rPr lang="en-US" dirty="0"/>
              <a:t>UI/UX Design for Customer:</a:t>
            </a:r>
            <a:endParaRPr lang="en-US" dirty="0"/>
          </a:p>
          <a:p>
            <a:pPr marL="8255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pic>
        <p:nvPicPr>
          <p:cNvPr id="5" name="Espace réservé du contenu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816669"/>
            <a:ext cx="3856006" cy="4252912"/>
          </a:xfrm>
        </p:spPr>
      </p:pic>
      <p:sp>
        <p:nvSpPr>
          <p:cNvPr id="7" name="Rectangle 6"/>
          <p:cNvSpPr/>
          <p:nvPr/>
        </p:nvSpPr>
        <p:spPr>
          <a:xfrm>
            <a:off x="5313872" y="2162948"/>
            <a:ext cx="4572000" cy="3139321"/>
          </a:xfrm>
          <a:prstGeom prst="rect">
            <a:avLst/>
          </a:prstGeom>
        </p:spPr>
        <p:txBody>
          <a:bodyPr>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Here the Customer views all the products which are already in category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a:xfrm>
            <a:off x="4733364" y="2088381"/>
            <a:ext cx="6480722" cy="4251960"/>
          </a:xfrm>
        </p:spPr>
        <p:txBody>
          <a:bodyPr/>
          <a:lstStyle/>
          <a:p>
            <a:pPr>
              <a:lnSpc>
                <a:spcPct val="150000"/>
              </a:lnSpc>
            </a:pPr>
            <a:r>
              <a:rPr lang="en-US" sz="2400" dirty="0" smtClean="0"/>
              <a:t>Here</a:t>
            </a:r>
            <a:r>
              <a:rPr lang="en-US" sz="2400" dirty="0" smtClean="0"/>
              <a:t> the </a:t>
            </a:r>
            <a:r>
              <a:rPr lang="en-US" sz="2400" dirty="0"/>
              <a:t>Vendor has the choice to login if he already has an account or sign-up so as to create an </a:t>
            </a:r>
            <a:r>
              <a:rPr lang="en-US" sz="2400" dirty="0" smtClean="0"/>
              <a:t>account</a:t>
            </a:r>
            <a:endParaRPr lang="en-US" sz="2400" dirty="0"/>
          </a:p>
          <a:p>
            <a:endParaRPr lang="en-US" dirty="0"/>
          </a:p>
        </p:txBody>
      </p:sp>
      <p:pic>
        <p:nvPicPr>
          <p:cNvPr id="6" name="Espace réservé du contenu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382" y="2190939"/>
            <a:ext cx="3722637" cy="42279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lstStyle/>
          <a:p>
            <a:r>
              <a:rPr lang="en-US" dirty="0"/>
              <a:t>Visual Design</a:t>
            </a:r>
            <a:endParaRPr lang="en-US" dirty="0"/>
          </a:p>
        </p:txBody>
      </p:sp>
      <p:sp>
        <p:nvSpPr>
          <p:cNvPr id="5" name="Espace réservé du contenu 2"/>
          <p:cNvSpPr>
            <a:spLocks noGrp="1"/>
          </p:cNvSpPr>
          <p:nvPr>
            <p:ph idx="1"/>
          </p:nvPr>
        </p:nvSpPr>
        <p:spPr>
          <a:xfrm>
            <a:off x="4177553" y="2206614"/>
            <a:ext cx="7709394" cy="4251960"/>
          </a:xfrm>
        </p:spPr>
        <p:txBody>
          <a:bodyPr/>
          <a:lstStyle/>
          <a:p>
            <a:r>
              <a:rPr lang="en-US" sz="2000" dirty="0"/>
              <a:t>The Customer is able to search a product based on the category</a:t>
            </a:r>
            <a:endParaRPr lang="en-US" sz="2000" dirty="0"/>
          </a:p>
          <a:p>
            <a:endParaRPr lang="en-US" dirty="0"/>
          </a:p>
        </p:txBody>
      </p:sp>
      <p:pic>
        <p:nvPicPr>
          <p:cNvPr id="6" name="Imag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2097" y="1866182"/>
            <a:ext cx="3545456" cy="4724400"/>
          </a:xfrm>
          <a:prstGeom prst="rect">
            <a:avLst/>
          </a:prstGeom>
        </p:spPr>
      </p:pic>
    </p:spTree>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1B2830"/>
      </a:dk2>
      <a:lt2>
        <a:srgbClr val="F0F1F3"/>
      </a:lt2>
      <a:accent1>
        <a:srgbClr val="B1A11F"/>
      </a:accent1>
      <a:accent2>
        <a:srgbClr val="7EAE13"/>
      </a:accent2>
      <a:accent3>
        <a:srgbClr val="49B520"/>
      </a:accent3>
      <a:accent4>
        <a:srgbClr val="14B92B"/>
      </a:accent4>
      <a:accent5>
        <a:srgbClr val="20B573"/>
      </a:accent5>
      <a:accent6>
        <a:srgbClr val="13B3AF"/>
      </a:accent6>
      <a:hlink>
        <a:srgbClr val="5D69C9"/>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3612</Words>
  <Application>WPS Presentation</Application>
  <PresentationFormat>Widescreen</PresentationFormat>
  <Paragraphs>154</Paragraphs>
  <Slides>35</Slides>
  <Notes>0</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35</vt:i4>
      </vt:variant>
    </vt:vector>
  </HeadingPairs>
  <TitlesOfParts>
    <vt:vector size="52" baseType="lpstr">
      <vt:lpstr>Arial</vt:lpstr>
      <vt:lpstr>SimSun</vt:lpstr>
      <vt:lpstr>Wingdings</vt:lpstr>
      <vt:lpstr>Corbel</vt:lpstr>
      <vt:lpstr>Calibri Light</vt:lpstr>
      <vt:lpstr>Calibri</vt:lpstr>
      <vt:lpstr>Calibri,Sans-Serif</vt:lpstr>
      <vt:lpstr>Segoe Print</vt:lpstr>
      <vt:lpstr>The Hand Bold</vt:lpstr>
      <vt:lpstr>The Serif Hand Black</vt:lpstr>
      <vt:lpstr>Microsoft YaHei</vt:lpstr>
      <vt:lpstr>Arial Unicode MS</vt:lpstr>
      <vt:lpstr>Wingdings 2</vt:lpstr>
      <vt:lpstr>Wingdings</vt:lpstr>
      <vt:lpstr>Verdana</vt:lpstr>
      <vt:lpstr>SketchyVTI</vt:lpstr>
      <vt:lpstr>BrushVTI</vt:lpstr>
      <vt:lpstr>INTERNET PROGRAMMING AND MOBILE PROGRAMMING</vt:lpstr>
      <vt:lpstr>Market Management System</vt:lpstr>
      <vt:lpstr>Table of contents</vt:lpstr>
      <vt:lpstr>UI/UX design</vt:lpstr>
      <vt:lpstr>Introduction</vt:lpstr>
      <vt:lpstr>Visual Design</vt:lpstr>
      <vt:lpstr>Visual Design</vt:lpstr>
      <vt:lpstr>Visual Design</vt:lpstr>
      <vt:lpstr>Visual Design</vt:lpstr>
      <vt:lpstr>Visual Design</vt:lpstr>
      <vt:lpstr>Visual Design</vt:lpstr>
      <vt:lpstr>Visual Design</vt:lpstr>
      <vt:lpstr>Visual Design</vt:lpstr>
      <vt:lpstr>Visual Design </vt:lpstr>
      <vt:lpstr>Visual Design</vt:lpstr>
      <vt:lpstr>Visual Design</vt:lpstr>
      <vt:lpstr>Visual Design</vt:lpstr>
      <vt:lpstr>Visual Design</vt:lpstr>
      <vt:lpstr>Visual Design</vt:lpstr>
      <vt:lpstr>Visual Design</vt:lpstr>
      <vt:lpstr>Visual Design</vt:lpstr>
      <vt:lpstr>Visual Design</vt:lpstr>
      <vt:lpstr>Visual Design</vt:lpstr>
      <vt:lpstr>Interaction Design</vt:lpstr>
      <vt:lpstr>Usability, Testing and Evaluation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Overview of Lookam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franky</cp:lastModifiedBy>
  <cp:revision>147</cp:revision>
  <dcterms:created xsi:type="dcterms:W3CDTF">2023-05-27T09:52:00Z</dcterms:created>
  <dcterms:modified xsi:type="dcterms:W3CDTF">2023-05-27T12:15:49Z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42EA1B804E29430F91D2A9F8D291B82E</vt:lpwstr>
  </property>
  <property fmtid="{D5CDD505-2E9C-101B-9397-08002B2CF9AE}" pid="3" name="KSOProductBuildVer">
    <vt:lpwstr>1033-11.2.0.11537</vt:lpwstr>
  </property>
</Properties>
</file>